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1" r:id="rId3"/>
    <p:sldId id="262" r:id="rId4"/>
    <p:sldId id="264" r:id="rId5"/>
    <p:sldId id="265" r:id="rId6"/>
    <p:sldId id="266" r:id="rId7"/>
    <p:sldId id="268" r:id="rId8"/>
    <p:sldId id="269" r:id="rId9"/>
    <p:sldId id="271" r:id="rId10"/>
    <p:sldId id="273" r:id="rId11"/>
    <p:sldId id="275" r:id="rId12"/>
    <p:sldId id="276" r:id="rId13"/>
    <p:sldId id="278"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am Bertram" initials="AB [5]" lastIdx="1" clrIdx="6">
    <p:extLst/>
  </p:cmAuthor>
  <p:cmAuthor id="1" name="Jen Hamilton" initials="JH" lastIdx="2" clrIdx="0">
    <p:extLst/>
  </p:cmAuthor>
  <p:cmAuthor id="8" name="Adam Bertram" initials="AB [6]" lastIdx="1" clrIdx="7">
    <p:extLst/>
  </p:cmAuthor>
  <p:cmAuthor id="2" name="Jen" initials="JH" lastIdx="2" clrIdx="1">
    <p:extLst/>
  </p:cmAuthor>
  <p:cmAuthor id="9" name="Adam Bertram" initials="AB [7]" lastIdx="1" clrIdx="8">
    <p:extLst/>
  </p:cmAuthor>
  <p:cmAuthor id="3" name="Adam Bertram" initials="AB" lastIdx="1" clrIdx="2">
    <p:extLst/>
  </p:cmAuthor>
  <p:cmAuthor id="10" name="Adam Bertram" initials="AB [8]" lastIdx="1" clrIdx="9">
    <p:extLst/>
  </p:cmAuthor>
  <p:cmAuthor id="4" name="Adam Bertram" initials="AB [2]" lastIdx="1" clrIdx="3">
    <p:extLst/>
  </p:cmAuthor>
  <p:cmAuthor id="11" name="Adam Bertram" initials="AB [9]" lastIdx="1" clrIdx="10">
    <p:extLst/>
  </p:cmAuthor>
  <p:cmAuthor id="5" name="Adam Bertram" initials="AB [3]" lastIdx="1" clrIdx="4">
    <p:extLst/>
  </p:cmAuthor>
  <p:cmAuthor id="6" name="Adam Bertram" initials="AB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55" autoAdjust="0"/>
    <p:restoredTop sz="94891" autoAdjust="0"/>
  </p:normalViewPr>
  <p:slideViewPr>
    <p:cSldViewPr snapToGrid="0">
      <p:cViewPr>
        <p:scale>
          <a:sx n="115" d="100"/>
          <a:sy n="115" d="100"/>
        </p:scale>
        <p:origin x="1344" y="2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5</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8</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11</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F63CDA3-A2DE-473C-A81C-F73D2A1BFF69}" type="datetimeFigureOut">
              <a:rPr lang="en-US"/>
              <a:pPr>
                <a:defRPr/>
              </a:pPr>
              <a:t>1/25/16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B2ACF2FE-3FA7-4ABC-8D10-AB106564C9F6}" type="datetimeFigureOut">
              <a:rPr lang="en-US"/>
              <a:pPr>
                <a:defRPr/>
              </a:pPr>
              <a:t>1/25/16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7AD803F9-FDAA-4AD8-AB1F-AC9EA3FA17D9}" type="datetimeFigureOut">
              <a:rPr lang="en-US"/>
              <a:pPr>
                <a:defRPr/>
              </a:pPr>
              <a:t>1/25/16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03173A4F-54E2-42AD-AEE7-525DC08E7D5E}" type="datetimeFigureOut">
              <a:rPr lang="en-US"/>
              <a:pPr>
                <a:defRPr/>
              </a:pPr>
              <a:t>1/25/16</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6014562E-E191-4140-8CA7-D81566904FD6}" type="datetimeFigureOut">
              <a:rPr lang="en-US"/>
              <a:pPr>
                <a:defRPr/>
              </a:pPr>
              <a:t>1/25/16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2886AD8-D031-4E57-A880-97BEE7625BF5}" type="datetimeFigureOut">
              <a:rPr lang="en-US"/>
              <a:pPr>
                <a:defRPr/>
              </a:pPr>
              <a:t>1/25/16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F146D33-8E80-4809-BCCA-EEFDCA7877C6}" type="datetimeFigureOut">
              <a:rPr lang="en-US"/>
              <a:pPr>
                <a:defRPr/>
              </a:pPr>
              <a:t>1/25/16</a:t>
            </a:fld>
            <a:endParaRPr lang="en-US"/>
          </a:p>
        </p:txBody>
      </p:sp>
      <p:sp>
        <p:nvSpPr>
          <p:cNvPr id="8"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176638B8-B788-4682-A596-85CF4ED65A7B}" type="datetimeFigureOut">
              <a:rPr lang="en-US"/>
              <a:pPr>
                <a:defRPr/>
              </a:pPr>
              <a:t>1/25/16</a:t>
            </a:fld>
            <a:endParaRPr lang="en-US"/>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5A9C0D6F-86BC-4F0A-A9FD-A71A70874F57}" type="datetimeFigureOut">
              <a:rPr lang="en-US"/>
              <a:pPr>
                <a:defRPr/>
              </a:pPr>
              <a:t>1/25/16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9A62623F-4765-4759-9A73-D8655DC8D973}" type="datetimeFigureOut">
              <a:rPr lang="en-US"/>
              <a:pPr>
                <a:defRPr/>
              </a:pPr>
              <a:t>1/25/16</a:t>
            </a:fld>
            <a:endParaRPr lang="en-US"/>
          </a:p>
        </p:txBody>
      </p:sp>
      <p:sp>
        <p:nvSpPr>
          <p:cNvPr id="6"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rotWithShape="1">
          <a:blip r:embed="rId1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nbc.com/saturday-night-live/video/nick-burns-your-companys-computer-guy/n11524"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14400" y="1615058"/>
            <a:ext cx="808057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Gotham Book" charset="0"/>
                <a:ea typeface="Gotham Book" charset="0"/>
                <a:cs typeface="Gotham Book" charset="0"/>
              </a:rPr>
              <a:t>No User Necessary: Creating </a:t>
            </a:r>
            <a:r>
              <a:rPr lang="en-US" sz="4000" b="1" dirty="0" smtClean="0">
                <a:solidFill>
                  <a:schemeClr val="bg1"/>
                </a:solidFill>
                <a:latin typeface="Gotham Book" charset="0"/>
                <a:ea typeface="Gotham Book" charset="0"/>
                <a:cs typeface="Gotham Book" charset="0"/>
              </a:rPr>
              <a:t>a Client </a:t>
            </a:r>
            <a:r>
              <a:rPr lang="en-US" sz="4000" b="1" dirty="0">
                <a:solidFill>
                  <a:schemeClr val="bg1"/>
                </a:solidFill>
                <a:latin typeface="Gotham Book" charset="0"/>
                <a:ea typeface="Gotham Book" charset="0"/>
                <a:cs typeface="Gotham Book" charset="0"/>
              </a:rPr>
              <a:t>Troubleshooting Tool</a:t>
            </a:r>
          </a:p>
        </p:txBody>
      </p:sp>
      <p:sp>
        <p:nvSpPr>
          <p:cNvPr id="6" name="Rectangle 5"/>
          <p:cNvSpPr>
            <a:spLocks noChangeArrowheads="1"/>
          </p:cNvSpPr>
          <p:nvPr/>
        </p:nvSpPr>
        <p:spPr bwMode="auto">
          <a:xfrm>
            <a:off x="4198458" y="2643758"/>
            <a:ext cx="440599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latin typeface="Gotham Book" charset="0"/>
                <a:ea typeface="Gotham Book" charset="0"/>
                <a:cs typeface="Gotham Book" charset="0"/>
              </a:rPr>
              <a:t>Adam Bertram</a:t>
            </a:r>
            <a:endParaRPr lang="en-US" sz="2800" b="1" dirty="0">
              <a:solidFill>
                <a:srgbClr val="F15B26"/>
              </a:solidFill>
              <a:latin typeface="Gotham Book" charset="0"/>
              <a:ea typeface="Gotham Book" charset="0"/>
              <a:cs typeface="Gotham Book" charset="0"/>
            </a:endParaRPr>
          </a:p>
          <a:p>
            <a:pPr algn="r"/>
            <a:r>
              <a:rPr lang="en-US" sz="2400" b="1" dirty="0" smtClean="0">
                <a:solidFill>
                  <a:schemeClr val="bg1"/>
                </a:solidFill>
                <a:latin typeface="Gotham Book" charset="0"/>
                <a:ea typeface="Gotham Book" charset="0"/>
                <a:cs typeface="Gotham Book" charset="0"/>
              </a:rPr>
              <a:t>Microsoft Cloud/Datacenter Management MVP, </a:t>
            </a:r>
            <a:endParaRPr lang="en-US" sz="2400" b="1" dirty="0">
              <a:solidFill>
                <a:schemeClr val="bg1"/>
              </a:solidFill>
              <a:latin typeface="Gotham Book" charset="0"/>
              <a:ea typeface="Gotham Book" charset="0"/>
              <a:cs typeface="Gotham Book" charset="0"/>
            </a:endParaRPr>
          </a:p>
          <a:p>
            <a:pPr algn="r"/>
            <a:r>
              <a:rPr lang="en-US" sz="2400" b="1" dirty="0" smtClean="0">
                <a:solidFill>
                  <a:schemeClr val="bg1"/>
                </a:solidFill>
                <a:latin typeface="Gotham Book" charset="0"/>
                <a:ea typeface="Gotham Book" charset="0"/>
                <a:cs typeface="Gotham Book" charset="0"/>
              </a:rPr>
              <a:t>Adam the Automator, LLC</a:t>
            </a:r>
            <a:endParaRPr lang="en-US" sz="2400" b="1" dirty="0">
              <a:solidFill>
                <a:schemeClr val="bg1"/>
              </a:solidFill>
              <a:latin typeface="Gotham Book" charset="0"/>
              <a:ea typeface="Gotham Book" charset="0"/>
              <a:cs typeface="Gotham Book" charset="0"/>
            </a:endParaRPr>
          </a:p>
          <a:p>
            <a:endParaRPr lang="en-US" b="1" dirty="0">
              <a:solidFill>
                <a:srgbClr val="FFCC00"/>
              </a:solidFill>
              <a:latin typeface="Gotham Book" charset="0"/>
              <a:ea typeface="Gotham Book" charset="0"/>
              <a:cs typeface="Gotham Book" charset="0"/>
            </a:endParaRPr>
          </a:p>
          <a:p>
            <a:endParaRPr lang="en-US" sz="1400" dirty="0">
              <a:latin typeface="Gotham Book" charset="0"/>
              <a:ea typeface="Gotham Book" charset="0"/>
              <a:cs typeface="Gotham Book" charset="0"/>
            </a:endParaRPr>
          </a:p>
        </p:txBody>
      </p:sp>
      <p:sp>
        <p:nvSpPr>
          <p:cNvPr id="7" name="Text Box 7"/>
          <p:cNvSpPr txBox="1">
            <a:spLocks noChangeArrowheads="1"/>
          </p:cNvSpPr>
          <p:nvPr/>
        </p:nvSpPr>
        <p:spPr bwMode="auto">
          <a:xfrm>
            <a:off x="131798" y="3698765"/>
            <a:ext cx="4186202" cy="923330"/>
          </a:xfrm>
          <a:prstGeom prst="rect">
            <a:avLst/>
          </a:prstGeom>
          <a:noFill/>
          <a:ln w="9525">
            <a:noFill/>
            <a:miter lim="800000"/>
            <a:headEnd/>
            <a:tailEnd/>
          </a:ln>
        </p:spPr>
        <p:txBody>
          <a:bodyPr wrap="square">
            <a:prstTxWarp prst="textNoShape">
              <a:avLst/>
            </a:prstTxWarp>
            <a:spAutoFit/>
          </a:bodyPr>
          <a:lstStyle/>
          <a:p>
            <a:r>
              <a:rPr lang="en-US" b="1" i="1" dirty="0" smtClean="0">
                <a:solidFill>
                  <a:schemeClr val="bg1"/>
                </a:solidFill>
                <a:latin typeface="Gotham Book" charset="0"/>
                <a:ea typeface="Gotham Book" charset="0"/>
                <a:cs typeface="Gotham Book" charset="0"/>
              </a:rPr>
              <a:t>*Based </a:t>
            </a:r>
            <a:r>
              <a:rPr lang="en-US" b="1" i="1" dirty="0">
                <a:solidFill>
                  <a:schemeClr val="bg1"/>
                </a:solidFill>
                <a:latin typeface="Gotham Book" charset="0"/>
                <a:ea typeface="Gotham Book" charset="0"/>
                <a:cs typeface="Gotham Book" charset="0"/>
              </a:rPr>
              <a:t>on the upcoming Pluralsight </a:t>
            </a:r>
            <a:r>
              <a:rPr lang="en-US" b="1" i="1" dirty="0" smtClean="0">
                <a:solidFill>
                  <a:schemeClr val="bg1"/>
                </a:solidFill>
                <a:latin typeface="Gotham Book" charset="0"/>
                <a:ea typeface="Gotham Book" charset="0"/>
                <a:cs typeface="Gotham Book" charset="0"/>
              </a:rPr>
              <a:t>Course </a:t>
            </a:r>
            <a:r>
              <a:rPr lang="en-US" i="1" dirty="0" smtClean="0">
                <a:solidFill>
                  <a:schemeClr val="bg1"/>
                </a:solidFill>
                <a:latin typeface="Gotham Book" charset="0"/>
                <a:ea typeface="Gotham Book" charset="0"/>
                <a:cs typeface="Gotham Book" charset="0"/>
              </a:rPr>
              <a:t>Building </a:t>
            </a:r>
            <a:r>
              <a:rPr lang="en-US" i="1" dirty="0">
                <a:solidFill>
                  <a:schemeClr val="bg1"/>
                </a:solidFill>
                <a:latin typeface="Gotham Book" charset="0"/>
                <a:ea typeface="Gotham Book" charset="0"/>
                <a:cs typeface="Gotham Book" charset="0"/>
              </a:rPr>
              <a:t>a Client Troubleshooting Tool</a:t>
            </a:r>
            <a:endParaRPr lang="en-US" sz="1400" i="1" dirty="0">
              <a:solidFill>
                <a:schemeClr val="bg1"/>
              </a:solidFill>
              <a:latin typeface="Gotham Book" charset="0"/>
              <a:ea typeface="Gotham Book" charset="0"/>
              <a:cs typeface="Gotham Book"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GUIs Serve Different </a:t>
            </a:r>
            <a:r>
              <a:rPr lang="en-US" sz="4050" dirty="0" smtClean="0">
                <a:latin typeface="Gotham Book" charset="0"/>
                <a:ea typeface="Gotham Book" charset="0"/>
                <a:cs typeface="Gotham Book" charset="0"/>
              </a:rPr>
              <a:t>Markets</a:t>
            </a:r>
            <a:endParaRPr lang="en-US" dirty="0">
              <a:latin typeface="Gotham Book" charset="0"/>
              <a:ea typeface="Gotham Book" charset="0"/>
              <a:cs typeface="Gotham Book"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6469" y="969488"/>
            <a:ext cx="5491063" cy="4008911"/>
          </a:xfrm>
          <a:prstGeom prst="rect">
            <a:avLst/>
          </a:prstGeom>
        </p:spPr>
      </p:pic>
      <p:sp>
        <p:nvSpPr>
          <p:cNvPr id="3" name="Subtitle 2"/>
          <p:cNvSpPr>
            <a:spLocks noGrp="1"/>
          </p:cNvSpPr>
          <p:nvPr>
            <p:ph idx="4294967295"/>
          </p:nvPr>
        </p:nvSpPr>
        <p:spPr>
          <a:xfrm>
            <a:off x="2460625" y="1996043"/>
            <a:ext cx="4406900" cy="1784350"/>
          </a:xfrm>
        </p:spPr>
        <p:txBody>
          <a:bodyPr/>
          <a:lstStyle/>
          <a:p>
            <a:pPr>
              <a:buClr>
                <a:schemeClr val="bg1"/>
              </a:buClr>
            </a:pPr>
            <a:r>
              <a:rPr lang="en-US" sz="24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GUIs have better discoverability</a:t>
            </a:r>
          </a:p>
          <a:p>
            <a:pPr>
              <a:buClr>
                <a:schemeClr val="bg1"/>
              </a:buClr>
            </a:pPr>
            <a:r>
              <a:rPr lang="en-US" sz="24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Some people don't care about scripting</a:t>
            </a:r>
          </a:p>
          <a:p>
            <a:pPr>
              <a:buClr>
                <a:schemeClr val="bg1"/>
              </a:buClr>
            </a:pPr>
            <a:r>
              <a:rPr lang="en-US" sz="24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The right tool for the job</a:t>
            </a:r>
          </a:p>
          <a:p>
            <a:pPr>
              <a:buClr>
                <a:schemeClr val="bg1"/>
              </a:buClr>
            </a:pPr>
            <a:endParaRPr lang="en-US" sz="24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endParaRPr>
          </a:p>
          <a:p>
            <a:pPr>
              <a:buClr>
                <a:schemeClr val="bg1"/>
              </a:buClr>
            </a:pPr>
            <a:endParaRPr lang="en-US" sz="2400" dirty="0">
              <a:solidFill>
                <a:schemeClr val="bg1"/>
              </a:solidFill>
              <a:effectLst>
                <a:outerShdw blurRad="38100" dist="38100" dir="2700000" algn="tl">
                  <a:srgbClr val="000000">
                    <a:alpha val="43137"/>
                  </a:srgbClr>
                </a:outerShdw>
              </a:effectLst>
              <a:latin typeface="Gotham Light" charset="0"/>
              <a:ea typeface="Gotham Light" charset="0"/>
              <a:cs typeface="Gotham Light" charset="0"/>
            </a:endParaRPr>
          </a:p>
        </p:txBody>
      </p:sp>
    </p:spTree>
    <p:extLst>
      <p:ext uri="{BB962C8B-B14F-4D97-AF65-F5344CB8AC3E}">
        <p14:creationId xmlns:p14="http://schemas.microsoft.com/office/powerpoint/2010/main" val="5864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32447" y="0"/>
            <a:ext cx="4279107" cy="5629030"/>
            <a:chOff x="2432447" y="0"/>
            <a:chExt cx="4279107" cy="562903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Stay Tuned for a </a:t>
                </a: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New</a:t>
                </a:r>
                <a:b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b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 </a:t>
                </a:r>
                <a:b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br>
                <a:r>
                  <a:rPr lang="en-US" sz="2800" dirty="0" smtClean="0">
                    <a:solidFill>
                      <a:schemeClr val="bg1"/>
                    </a:solidFill>
                    <a:effectLst>
                      <a:outerShdw blurRad="38100" dist="38100" dir="2700000" algn="tl">
                        <a:srgbClr val="000000">
                          <a:alpha val="43137"/>
                        </a:srgbClr>
                      </a:outerShdw>
                    </a:effectLst>
                    <a:latin typeface="Gotham Light" charset="0"/>
                    <a:ea typeface="Gotham Light" charset="0"/>
                    <a:cs typeface="Gotham Light" charset="0"/>
                  </a:rPr>
                  <a:t>Course</a:t>
                </a:r>
                <a:endParaRPr lang="en-US" sz="2800" dirty="0">
                  <a:solidFill>
                    <a:schemeClr val="bg1"/>
                  </a:solidFill>
                  <a:effectLst>
                    <a:outerShdw blurRad="38100" dist="38100" dir="2700000" algn="tl">
                      <a:srgbClr val="000000">
                        <a:alpha val="43137"/>
                      </a:srgbClr>
                    </a:outerShdw>
                  </a:effectLst>
                  <a:latin typeface="Gotham Light" charset="0"/>
                  <a:ea typeface="Gotham Light" charset="0"/>
                  <a:cs typeface="Gotham Light" charset="0"/>
                </a:endParaRPr>
              </a:p>
            </p:txBody>
          </p:sp>
        </p:grpSp>
        <p:pic>
          <p:nvPicPr>
            <p:cNvPr id="2" name="Picture 1"/>
            <p:cNvPicPr>
              <a:picLocks noChangeAspect="1"/>
            </p:cNvPicPr>
            <p:nvPr/>
          </p:nvPicPr>
          <p:blipFill rotWithShape="1">
            <a:blip r:embed="rId4">
              <a:biLevel thresh="25000"/>
              <a:extLst>
                <a:ext uri="{28A0092B-C50C-407E-A947-70E740481C1C}">
                  <a14:useLocalDpi xmlns:a14="http://schemas.microsoft.com/office/drawing/2010/main" val="0"/>
                </a:ext>
              </a:extLst>
            </a:blip>
            <a:srcRect l="4742" t="23454" r="1397" b="15764"/>
            <a:stretch/>
          </p:blipFill>
          <p:spPr>
            <a:xfrm>
              <a:off x="3513271" y="3702050"/>
              <a:ext cx="2150929" cy="4318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latin typeface="Gotham Book" charset="0"/>
                <a:ea typeface="Gotham Book" charset="0"/>
                <a:cs typeface="Gotham Book" charset="0"/>
              </a:rPr>
              <a:t>Your </a:t>
            </a:r>
            <a:r>
              <a:rPr lang="en-US" sz="4050" dirty="0" smtClean="0">
                <a:latin typeface="Gotham Book" charset="0"/>
                <a:ea typeface="Gotham Book" charset="0"/>
                <a:cs typeface="Gotham Book" charset="0"/>
              </a:rPr>
              <a:t>Takeaways</a:t>
            </a:r>
            <a:endParaRPr lang="en-US" dirty="0">
              <a:latin typeface="Gotham Book" charset="0"/>
              <a:ea typeface="Gotham Book" charset="0"/>
              <a:cs typeface="Gotham Book" charset="0"/>
            </a:endParaRPr>
          </a:p>
        </p:txBody>
      </p:sp>
      <p:grpSp>
        <p:nvGrpSpPr>
          <p:cNvPr id="15" name="Group 14"/>
          <p:cNvGrpSpPr/>
          <p:nvPr/>
        </p:nvGrpSpPr>
        <p:grpSpPr>
          <a:xfrm>
            <a:off x="592162" y="1662162"/>
            <a:ext cx="1961467" cy="3024317"/>
            <a:chOff x="592162" y="1662162"/>
            <a:chExt cx="2031058" cy="3024317"/>
          </a:xfrm>
        </p:grpSpPr>
        <p:sp>
          <p:nvSpPr>
            <p:cNvPr id="6" name="Rectangle 5"/>
            <p:cNvSpPr/>
            <p:nvPr/>
          </p:nvSpPr>
          <p:spPr>
            <a:xfrm>
              <a:off x="592162" y="3486150"/>
              <a:ext cx="2031058" cy="1200329"/>
            </a:xfrm>
            <a:prstGeom prst="rect">
              <a:avLst/>
            </a:prstGeom>
          </p:spPr>
          <p:txBody>
            <a:bodyPr wrap="square">
              <a:spAutoFit/>
            </a:bodyPr>
            <a:lstStyle/>
            <a:p>
              <a:pPr algn="ctr"/>
              <a:r>
                <a:rPr lang="en-US" dirty="0">
                  <a:latin typeface="Gotham Light" charset="0"/>
                  <a:ea typeface="Gotham Light" charset="0"/>
                  <a:cs typeface="Gotham Light" charset="0"/>
                </a:rPr>
                <a:t>Use your </a:t>
              </a:r>
              <a:r>
                <a:rPr lang="en-US" dirty="0" smtClean="0">
                  <a:latin typeface="Gotham Light" charset="0"/>
                  <a:ea typeface="Gotham Light" charset="0"/>
                  <a:cs typeface="Gotham Light" charset="0"/>
                </a:rPr>
                <a:t>scripting</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kung-</a:t>
              </a:r>
              <a:r>
                <a:rPr lang="en-US" dirty="0" err="1" smtClean="0">
                  <a:latin typeface="Gotham Light" charset="0"/>
                  <a:ea typeface="Gotham Light" charset="0"/>
                  <a:cs typeface="Gotham Light" charset="0"/>
                </a:rPr>
                <a:t>fu</a:t>
              </a:r>
              <a:r>
                <a:rPr lang="en-US" dirty="0" smtClean="0">
                  <a:latin typeface="Gotham Light" charset="0"/>
                  <a:ea typeface="Gotham Light" charset="0"/>
                  <a:cs typeface="Gotham Light" charset="0"/>
                </a:rPr>
                <a:t> </a:t>
              </a:r>
              <a:r>
                <a:rPr lang="en-US" dirty="0">
                  <a:latin typeface="Gotham Light" charset="0"/>
                  <a:ea typeface="Gotham Light" charset="0"/>
                  <a:cs typeface="Gotham Light" charset="0"/>
                </a:rPr>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8" y="1657350"/>
            <a:ext cx="1886998" cy="2308488"/>
            <a:chOff x="3667617" y="1657350"/>
            <a:chExt cx="1953947"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935786" cy="369332"/>
            </a:xfrm>
            <a:prstGeom prst="rect">
              <a:avLst/>
            </a:prstGeom>
          </p:spPr>
          <p:txBody>
            <a:bodyPr wrap="none">
              <a:spAutoFit/>
            </a:bodyPr>
            <a:lstStyle/>
            <a:p>
              <a:r>
                <a:rPr lang="en-US" dirty="0">
                  <a:latin typeface="Gotham Light" charset="0"/>
                  <a:ea typeface="Gotham Light" charset="0"/>
                  <a:cs typeface="Gotham Light" charset="0"/>
                </a:rPr>
                <a:t>GUIs aren't bad</a:t>
              </a:r>
            </a:p>
          </p:txBody>
        </p:sp>
      </p:grpSp>
      <p:grpSp>
        <p:nvGrpSpPr>
          <p:cNvPr id="17" name="Group 16"/>
          <p:cNvGrpSpPr/>
          <p:nvPr/>
        </p:nvGrpSpPr>
        <p:grpSpPr>
          <a:xfrm>
            <a:off x="6557465" y="1657350"/>
            <a:ext cx="1959595"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642953" y="3596506"/>
              <a:ext cx="1594347" cy="646331"/>
            </a:xfrm>
            <a:prstGeom prst="rect">
              <a:avLst/>
            </a:prstGeom>
          </p:spPr>
          <p:txBody>
            <a:bodyPr wrap="none">
              <a:spAutoFit/>
            </a:bodyPr>
            <a:lstStyle/>
            <a:p>
              <a:pPr algn="ctr"/>
              <a:r>
                <a:rPr lang="en-US" dirty="0">
                  <a:latin typeface="Gotham Light" charset="0"/>
                  <a:ea typeface="Gotham Light" charset="0"/>
                  <a:cs typeface="Gotham Light" charset="0"/>
                </a:rPr>
                <a:t>Actually </a:t>
              </a:r>
              <a:r>
                <a:rPr lang="en-US" dirty="0" smtClean="0">
                  <a:latin typeface="Gotham Light" charset="0"/>
                  <a:ea typeface="Gotham Light" charset="0"/>
                  <a:cs typeface="Gotham Light" charset="0"/>
                </a:rPr>
                <a:t>talk</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to </a:t>
              </a:r>
              <a:r>
                <a:rPr lang="en-US" dirty="0">
                  <a:latin typeface="Gotham Light" charset="0"/>
                  <a:ea typeface="Gotham Light" charset="0"/>
                  <a:cs typeface="Gotham Light" charset="0"/>
                </a:rPr>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otham Book" charset="0"/>
                <a:ea typeface="Gotham Book" charset="0"/>
                <a:cs typeface="Gotham Book" charset="0"/>
              </a:rPr>
              <a:t>Questions?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63327" y="965200"/>
            <a:ext cx="5617347" cy="3962400"/>
          </a:xfrm>
          <a:prstGeom prst="rect">
            <a:avLst/>
          </a:prstGeom>
        </p:spPr>
      </p:pic>
    </p:spTree>
    <p:extLst>
      <p:ext uri="{BB962C8B-B14F-4D97-AF65-F5344CB8AC3E}">
        <p14:creationId xmlns:p14="http://schemas.microsoft.com/office/powerpoint/2010/main" val="371205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Helpdesk Workflow. Ouch!</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951" y="1063229"/>
            <a:ext cx="4978515" cy="44301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983" y="1186440"/>
            <a:ext cx="3412662" cy="2091872"/>
          </a:xfrm>
          <a:prstGeom prst="rect">
            <a:avLst/>
          </a:prstGeom>
        </p:spPr>
      </p:pic>
      <p:sp>
        <p:nvSpPr>
          <p:cNvPr id="3" name="Subtitle 2"/>
          <p:cNvSpPr>
            <a:spLocks noGrp="1"/>
          </p:cNvSpPr>
          <p:nvPr>
            <p:ph idx="4294967295"/>
          </p:nvPr>
        </p:nvSpPr>
        <p:spPr>
          <a:xfrm>
            <a:off x="2899928" y="4178520"/>
            <a:ext cx="2499386" cy="774480"/>
          </a:xfrm>
        </p:spPr>
        <p:txBody>
          <a:bodyPr/>
          <a:lstStyle/>
          <a:p>
            <a:pPr marL="0" indent="0">
              <a:buNone/>
            </a:pPr>
            <a:r>
              <a:rPr lang="en-US" sz="2000" dirty="0" smtClean="0">
                <a:solidFill>
                  <a:schemeClr val="bg1"/>
                </a:solidFill>
                <a:latin typeface="Gotham Light" charset="0"/>
                <a:ea typeface="Gotham Light" charset="0"/>
                <a:cs typeface="Gotham Light" charset="0"/>
              </a:rPr>
              <a:t>Lots of windows; One purpose.</a:t>
            </a:r>
            <a:endParaRPr lang="en-US" sz="2000" dirty="0">
              <a:solidFill>
                <a:schemeClr val="bg1"/>
              </a:solidFill>
              <a:latin typeface="Gotham Light" charset="0"/>
              <a:ea typeface="Gotham Light" charset="0"/>
              <a:cs typeface="Gotham Light" charset="0"/>
            </a:endParaRPr>
          </a:p>
        </p:txBody>
      </p:sp>
    </p:spTree>
    <p:extLst>
      <p:ext uri="{BB962C8B-B14F-4D97-AF65-F5344CB8AC3E}">
        <p14:creationId xmlns:p14="http://schemas.microsoft.com/office/powerpoint/2010/main" val="255100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otham Book" charset="0"/>
                <a:ea typeface="Gotham Book" charset="0"/>
                <a:cs typeface="Gotham Book" charset="0"/>
              </a:rPr>
              <a:t>Helping your Colleagues Out</a:t>
            </a:r>
            <a:endParaRPr lang="en-US" dirty="0">
              <a:latin typeface="Gotham Book" charset="0"/>
              <a:ea typeface="Gotham Book" charset="0"/>
              <a:cs typeface="Gotham Book" charset="0"/>
            </a:endParaRPr>
          </a:p>
        </p:txBody>
      </p:sp>
      <p:sp>
        <p:nvSpPr>
          <p:cNvPr id="3" name="TextBox 2">
            <a:hlinkClick r:id="rId4"/>
          </p:cNvPr>
          <p:cNvSpPr txBox="1"/>
          <p:nvPr/>
        </p:nvSpPr>
        <p:spPr>
          <a:xfrm>
            <a:off x="2277425" y="4489111"/>
            <a:ext cx="4589150" cy="461665"/>
          </a:xfrm>
          <a:prstGeom prst="rect">
            <a:avLst/>
          </a:prstGeom>
          <a:noFill/>
        </p:spPr>
        <p:txBody>
          <a:bodyPr wrap="square" rtlCol="0">
            <a:spAutoFit/>
          </a:bodyPr>
          <a:lstStyle/>
          <a:p>
            <a:r>
              <a:rPr lang="en-US" sz="1200" dirty="0">
                <a:solidFill>
                  <a:schemeClr val="bg1"/>
                </a:solidFill>
                <a:hlinkClick r:id="rId4"/>
              </a:rPr>
              <a:t>http://</a:t>
            </a:r>
            <a:r>
              <a:rPr lang="en-US" sz="1200" dirty="0" err="1">
                <a:solidFill>
                  <a:schemeClr val="bg1"/>
                </a:solidFill>
                <a:hlinkClick r:id="rId4"/>
              </a:rPr>
              <a:t>www.nbc.com</a:t>
            </a:r>
            <a:r>
              <a:rPr lang="en-US" sz="1200" dirty="0">
                <a:solidFill>
                  <a:schemeClr val="bg1"/>
                </a:solidFill>
                <a:hlinkClick r:id="rId4"/>
              </a:rPr>
              <a:t>/</a:t>
            </a:r>
            <a:r>
              <a:rPr lang="en-US" sz="1200" dirty="0" err="1">
                <a:solidFill>
                  <a:schemeClr val="bg1"/>
                </a:solidFill>
                <a:hlinkClick r:id="rId4"/>
              </a:rPr>
              <a:t>saturday</a:t>
            </a:r>
            <a:r>
              <a:rPr lang="en-US" sz="1200" dirty="0">
                <a:solidFill>
                  <a:schemeClr val="bg1"/>
                </a:solidFill>
                <a:hlinkClick r:id="rId4"/>
              </a:rPr>
              <a:t>-night-live/video/nick-burns-your-</a:t>
            </a:r>
            <a:r>
              <a:rPr lang="en-US" sz="1200" dirty="0" err="1">
                <a:solidFill>
                  <a:schemeClr val="bg1"/>
                </a:solidFill>
                <a:hlinkClick r:id="rId4"/>
              </a:rPr>
              <a:t>companys</a:t>
            </a:r>
            <a:r>
              <a:rPr lang="en-US" sz="1200" dirty="0">
                <a:solidFill>
                  <a:schemeClr val="bg1"/>
                </a:solidFill>
                <a:hlinkClick r:id="rId4"/>
              </a:rPr>
              <a:t>-computer-guy/n11524</a:t>
            </a:r>
            <a:endParaRPr lang="en-US" sz="1200" dirty="0">
              <a:solidFill>
                <a:schemeClr val="bg1"/>
              </a:solidFill>
            </a:endParaRPr>
          </a:p>
        </p:txBody>
      </p:sp>
    </p:spTree>
    <p:extLst>
      <p:ext uri="{BB962C8B-B14F-4D97-AF65-F5344CB8AC3E}">
        <p14:creationId xmlns:p14="http://schemas.microsoft.com/office/powerpoint/2010/main" val="350979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What We’ve </a:t>
            </a:r>
            <a:r>
              <a:rPr lang="en-US" sz="4050" dirty="0" smtClean="0">
                <a:latin typeface="Gotham Book" charset="0"/>
                <a:ea typeface="Gotham Book" charset="0"/>
                <a:cs typeface="Gotham Book" charset="0"/>
              </a:rPr>
              <a:t>Learned</a:t>
            </a:r>
            <a:endParaRPr lang="en-US" sz="3300" dirty="0">
              <a:latin typeface="Gotham Book" charset="0"/>
              <a:ea typeface="Gotham Book" charset="0"/>
              <a:cs typeface="Gotham Book" charset="0"/>
            </a:endParaRPr>
          </a:p>
        </p:txBody>
      </p:sp>
      <p:grpSp>
        <p:nvGrpSpPr>
          <p:cNvPr id="30" name="Group 29"/>
          <p:cNvGrpSpPr/>
          <p:nvPr/>
        </p:nvGrpSpPr>
        <p:grpSpPr>
          <a:xfrm>
            <a:off x="183531" y="1394163"/>
            <a:ext cx="2144646" cy="1990149"/>
            <a:chOff x="333266" y="1394163"/>
            <a:chExt cx="2144646" cy="1990149"/>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923330"/>
            </a:xfrm>
            <a:prstGeom prst="rect">
              <a:avLst/>
            </a:prstGeom>
          </p:spPr>
          <p:txBody>
            <a:bodyPr wrap="square">
              <a:spAutoFit/>
            </a:bodyPr>
            <a:lstStyle/>
            <a:p>
              <a:pPr algn="ctr"/>
              <a:r>
                <a:rPr lang="en-US" dirty="0">
                  <a:latin typeface="Gotham Light" charset="0"/>
                  <a:ea typeface="Gotham Light" charset="0"/>
                  <a:cs typeface="Gotham Light" charset="0"/>
                </a:rPr>
                <a:t>Your "problem" is not </a:t>
              </a:r>
              <a:r>
                <a:rPr lang="en-US" dirty="0" smtClean="0">
                  <a:latin typeface="Gotham Light" charset="0"/>
                  <a:ea typeface="Gotham Light" charset="0"/>
                  <a:cs typeface="Gotham Light" charset="0"/>
                </a:rPr>
                <a:t>“their” </a:t>
              </a:r>
              <a:r>
                <a:rPr lang="en-US" dirty="0">
                  <a:latin typeface="Gotham Light" charset="0"/>
                  <a:ea typeface="Gotham Light" charset="0"/>
                  <a:cs typeface="Gotham Light" charset="0"/>
                </a:rPr>
                <a:t>problem</a:t>
              </a:r>
            </a:p>
          </p:txBody>
        </p:sp>
      </p:grpSp>
      <p:grpSp>
        <p:nvGrpSpPr>
          <p:cNvPr id="31" name="Group 30"/>
          <p:cNvGrpSpPr/>
          <p:nvPr/>
        </p:nvGrpSpPr>
        <p:grpSpPr>
          <a:xfrm>
            <a:off x="4080499" y="1233001"/>
            <a:ext cx="1631473" cy="1874312"/>
            <a:chOff x="4030171" y="1233001"/>
            <a:chExt cx="1631473"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30171" y="2460982"/>
              <a:ext cx="1631473" cy="646331"/>
            </a:xfrm>
            <a:prstGeom prst="rect">
              <a:avLst/>
            </a:prstGeom>
          </p:spPr>
          <p:txBody>
            <a:bodyPr wrap="none">
              <a:spAutoFit/>
            </a:bodyPr>
            <a:lstStyle/>
            <a:p>
              <a:pPr algn="ctr"/>
              <a:r>
                <a:rPr lang="en-US" dirty="0" smtClean="0">
                  <a:latin typeface="Gotham Light" charset="0"/>
                  <a:ea typeface="Gotham Light" charset="0"/>
                  <a:cs typeface="Gotham Light" charset="0"/>
                </a:rPr>
                <a:t>Consider the</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audience</a:t>
              </a:r>
              <a:endParaRPr lang="en-US" dirty="0">
                <a:latin typeface="Gotham Light" charset="0"/>
                <a:ea typeface="Gotham Light" charset="0"/>
                <a:cs typeface="Gotham Light" charset="0"/>
              </a:endParaRPr>
            </a:p>
          </p:txBody>
        </p:sp>
      </p:grpSp>
      <p:grpSp>
        <p:nvGrpSpPr>
          <p:cNvPr id="32" name="Group 31"/>
          <p:cNvGrpSpPr/>
          <p:nvPr/>
        </p:nvGrpSpPr>
        <p:grpSpPr>
          <a:xfrm>
            <a:off x="7596209" y="1233001"/>
            <a:ext cx="1444627" cy="1874312"/>
            <a:chOff x="7394641" y="1233001"/>
            <a:chExt cx="1444627"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394641" y="2460982"/>
              <a:ext cx="1444627" cy="646331"/>
            </a:xfrm>
            <a:prstGeom prst="rect">
              <a:avLst/>
            </a:prstGeom>
          </p:spPr>
          <p:txBody>
            <a:bodyPr wrap="none">
              <a:spAutoFit/>
            </a:bodyPr>
            <a:lstStyle/>
            <a:p>
              <a:pPr algn="ctr"/>
              <a:r>
                <a:rPr lang="en-US" dirty="0" smtClean="0">
                  <a:latin typeface="Gotham Light" charset="0"/>
                  <a:ea typeface="Gotham Light" charset="0"/>
                  <a:cs typeface="Gotham Light" charset="0"/>
                </a:rPr>
                <a:t>Look for</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pain points</a:t>
              </a:r>
              <a:endParaRPr lang="en-US" dirty="0">
                <a:latin typeface="Gotham Light" charset="0"/>
                <a:ea typeface="Gotham Light" charset="0"/>
                <a:cs typeface="Gotham Light" charset="0"/>
              </a:endParaRPr>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latin typeface="Gotham Light" charset="0"/>
                  <a:ea typeface="Gotham Light" charset="0"/>
                  <a:cs typeface="Gotham Light" charset="0"/>
                </a:rPr>
                <a:t>Ask lots of questions</a:t>
              </a:r>
              <a:endParaRPr lang="en-US" dirty="0">
                <a:latin typeface="Gotham Light" charset="0"/>
                <a:ea typeface="Gotham Light" charset="0"/>
                <a:cs typeface="Gotham Light" charset="0"/>
              </a:endParaRPr>
            </a:p>
          </p:txBody>
        </p:sp>
      </p:grpSp>
      <p:grpSp>
        <p:nvGrpSpPr>
          <p:cNvPr id="29" name="Group 28"/>
          <p:cNvGrpSpPr/>
          <p:nvPr/>
        </p:nvGrpSpPr>
        <p:grpSpPr>
          <a:xfrm>
            <a:off x="5281483" y="2571750"/>
            <a:ext cx="2675797" cy="2249978"/>
            <a:chOff x="5329484" y="2935866"/>
            <a:chExt cx="2675797"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329484" y="4539513"/>
              <a:ext cx="2675797" cy="646331"/>
            </a:xfrm>
            <a:prstGeom prst="rect">
              <a:avLst/>
            </a:prstGeom>
          </p:spPr>
          <p:txBody>
            <a:bodyPr wrap="none">
              <a:spAutoFit/>
            </a:bodyPr>
            <a:lstStyle/>
            <a:p>
              <a:pPr algn="ctr"/>
              <a:r>
                <a:rPr lang="en-US" dirty="0" smtClean="0">
                  <a:solidFill>
                    <a:srgbClr val="F15B26"/>
                  </a:solidFill>
                  <a:latin typeface="Gotham Light" charset="0"/>
                  <a:ea typeface="Gotham Light" charset="0"/>
                  <a:cs typeface="Gotham Light" charset="0"/>
                </a:rPr>
                <a:t>YOU</a:t>
              </a:r>
              <a:r>
                <a:rPr lang="en-US" dirty="0" smtClean="0">
                  <a:latin typeface="Gotham Light" charset="0"/>
                  <a:ea typeface="Gotham Light" charset="0"/>
                  <a:cs typeface="Gotham Light" charset="0"/>
                </a:rPr>
                <a:t> don’t know what</a:t>
              </a:r>
              <a:br>
                <a:rPr lang="en-US" dirty="0" smtClean="0">
                  <a:latin typeface="Gotham Light" charset="0"/>
                  <a:ea typeface="Gotham Light" charset="0"/>
                  <a:cs typeface="Gotham Light" charset="0"/>
                </a:rPr>
              </a:br>
              <a:r>
                <a:rPr lang="en-US" dirty="0" smtClean="0">
                  <a:latin typeface="Gotham Light" charset="0"/>
                  <a:ea typeface="Gotham Light" charset="0"/>
                  <a:cs typeface="Gotham Light" charset="0"/>
                </a:rPr>
                <a:t>the best solution is</a:t>
              </a:r>
              <a:endParaRPr lang="en-US" dirty="0">
                <a:latin typeface="Gotham Light" charset="0"/>
                <a:ea typeface="Gotham Light" charset="0"/>
                <a:cs typeface="Gotham Light" charset="0"/>
              </a:endParaRPr>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1447864"/>
            <a:ext cx="4572000" cy="3085381"/>
          </a:xfrm>
          <a:prstGeom prst="rect">
            <a:avLst/>
          </a:prstGeom>
        </p:spPr>
      </p:pic>
      <p:sp>
        <p:nvSpPr>
          <p:cNvPr id="2" name="Title 1"/>
          <p:cNvSpPr>
            <a:spLocks noGrp="1"/>
          </p:cNvSpPr>
          <p:nvPr>
            <p:ph type="title"/>
          </p:nvPr>
        </p:nvSpPr>
        <p:spPr/>
        <p:txBody>
          <a:bodyPr>
            <a:normAutofit/>
          </a:bodyPr>
          <a:lstStyle/>
          <a:p>
            <a:r>
              <a:rPr lang="en-US" sz="4050" dirty="0">
                <a:latin typeface="Gotham Book" charset="0"/>
                <a:ea typeface="Gotham Book" charset="0"/>
                <a:cs typeface="Gotham Book" charset="0"/>
              </a:rPr>
              <a:t>Building Tools for </a:t>
            </a:r>
            <a:r>
              <a:rPr lang="en-US" sz="4050" dirty="0" smtClean="0">
                <a:latin typeface="Gotham Book" charset="0"/>
                <a:ea typeface="Gotham Book" charset="0"/>
                <a:cs typeface="Gotham Book" charset="0"/>
              </a:rPr>
              <a:t>Others</a:t>
            </a:r>
            <a:endParaRPr lang="en-US" sz="4050" dirty="0">
              <a:latin typeface="Gotham Book" charset="0"/>
              <a:ea typeface="Gotham Book" charset="0"/>
              <a:cs typeface="Gotham Book" charset="0"/>
            </a:endParaRPr>
          </a:p>
        </p:txBody>
      </p:sp>
      <p:grpSp>
        <p:nvGrpSpPr>
          <p:cNvPr id="18" name="Group 17"/>
          <p:cNvGrpSpPr/>
          <p:nvPr/>
        </p:nvGrpSpPr>
        <p:grpSpPr>
          <a:xfrm>
            <a:off x="4984985" y="1063229"/>
            <a:ext cx="1466705" cy="1875403"/>
            <a:chOff x="4389473" y="1213548"/>
            <a:chExt cx="1466705" cy="1875403"/>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162498" cy="369332"/>
            </a:xfrm>
            <a:prstGeom prst="rect">
              <a:avLst/>
            </a:prstGeom>
            <a:noFill/>
          </p:spPr>
          <p:txBody>
            <a:bodyPr wrap="none" rtlCol="0">
              <a:spAutoFit/>
            </a:bodyPr>
            <a:lstStyle/>
            <a:p>
              <a:r>
                <a:rPr lang="en-US" dirty="0" smtClean="0">
                  <a:latin typeface="Gotham Light" charset="0"/>
                  <a:ea typeface="Gotham Light" charset="0"/>
                  <a:cs typeface="Gotham Light" charset="0"/>
                </a:rPr>
                <a:t>Planning</a:t>
              </a:r>
              <a:endParaRPr lang="en-US" dirty="0">
                <a:latin typeface="Gotham Light" charset="0"/>
                <a:ea typeface="Gotham Light" charset="0"/>
                <a:cs typeface="Gotham Light" charset="0"/>
              </a:endParaRPr>
            </a:p>
          </p:txBody>
        </p:sp>
      </p:grpSp>
      <p:grpSp>
        <p:nvGrpSpPr>
          <p:cNvPr id="19" name="Group 18"/>
          <p:cNvGrpSpPr/>
          <p:nvPr/>
        </p:nvGrpSpPr>
        <p:grpSpPr>
          <a:xfrm>
            <a:off x="7250571" y="1063229"/>
            <a:ext cx="1726389" cy="1357570"/>
            <a:chOff x="6779345" y="1176799"/>
            <a:chExt cx="1726389" cy="1357570"/>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697131" cy="369332"/>
            </a:xfrm>
            <a:prstGeom prst="rect">
              <a:avLst/>
            </a:prstGeom>
            <a:noFill/>
          </p:spPr>
          <p:txBody>
            <a:bodyPr wrap="none" rtlCol="0">
              <a:spAutoFit/>
            </a:bodyPr>
            <a:lstStyle/>
            <a:p>
              <a:r>
                <a:rPr lang="en-US" dirty="0" smtClean="0">
                  <a:latin typeface="Gotham Light" charset="0"/>
                  <a:ea typeface="Gotham Light" charset="0"/>
                  <a:cs typeface="Gotham Light" charset="0"/>
                </a:rPr>
                <a:t>Writing Code</a:t>
              </a:r>
              <a:endParaRPr lang="en-US" dirty="0">
                <a:latin typeface="Gotham Light" charset="0"/>
                <a:ea typeface="Gotham Light" charset="0"/>
                <a:cs typeface="Gotham Light" charset="0"/>
              </a:endParaRPr>
            </a:p>
          </p:txBody>
        </p:sp>
      </p:grpSp>
      <p:grpSp>
        <p:nvGrpSpPr>
          <p:cNvPr id="17" name="Group 16"/>
          <p:cNvGrpSpPr/>
          <p:nvPr/>
        </p:nvGrpSpPr>
        <p:grpSpPr>
          <a:xfrm>
            <a:off x="4946551" y="2990555"/>
            <a:ext cx="2084837" cy="1565516"/>
            <a:chOff x="4213337" y="3421304"/>
            <a:chExt cx="2084837" cy="1565516"/>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665328" cy="369332"/>
            </a:xfrm>
            <a:prstGeom prst="rect">
              <a:avLst/>
            </a:prstGeom>
            <a:noFill/>
          </p:spPr>
          <p:txBody>
            <a:bodyPr wrap="none" rtlCol="0">
              <a:spAutoFit/>
            </a:bodyPr>
            <a:lstStyle/>
            <a:p>
              <a:r>
                <a:rPr lang="en-US" dirty="0" smtClean="0">
                  <a:latin typeface="Gotham Light" charset="0"/>
                  <a:ea typeface="Gotham Light" charset="0"/>
                  <a:cs typeface="Gotham Light" charset="0"/>
                </a:rPr>
                <a:t>Testing Code</a:t>
              </a:r>
              <a:endParaRPr lang="en-US" dirty="0">
                <a:latin typeface="Gotham Light" charset="0"/>
                <a:ea typeface="Gotham Light" charset="0"/>
                <a:cs typeface="Gotham Light" charset="0"/>
              </a:endParaRPr>
            </a:p>
          </p:txBody>
        </p:sp>
      </p:grpSp>
      <p:grpSp>
        <p:nvGrpSpPr>
          <p:cNvPr id="20" name="Group 19"/>
          <p:cNvGrpSpPr/>
          <p:nvPr/>
        </p:nvGrpSpPr>
        <p:grpSpPr>
          <a:xfrm>
            <a:off x="6888948" y="2990554"/>
            <a:ext cx="2221827" cy="1634161"/>
            <a:chOff x="6539157" y="2990555"/>
            <a:chExt cx="2221827" cy="1634161"/>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221827" cy="369332"/>
            </a:xfrm>
            <a:prstGeom prst="rect">
              <a:avLst/>
            </a:prstGeom>
            <a:noFill/>
          </p:spPr>
          <p:txBody>
            <a:bodyPr wrap="none" rtlCol="0">
              <a:spAutoFit/>
            </a:bodyPr>
            <a:lstStyle/>
            <a:p>
              <a:r>
                <a:rPr lang="en-US" dirty="0" smtClean="0">
                  <a:latin typeface="Gotham Light" charset="0"/>
                  <a:ea typeface="Gotham Light" charset="0"/>
                  <a:cs typeface="Gotham Light" charset="0"/>
                </a:rPr>
                <a:t>Getting Feedback</a:t>
              </a:r>
              <a:endParaRPr lang="en-US" dirty="0">
                <a:latin typeface="Gotham Light" charset="0"/>
                <a:ea typeface="Gotham Light" charset="0"/>
                <a:cs typeface="Gotham Light" charset="0"/>
              </a:endParaRPr>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1293810"/>
            <a:ext cx="5787484" cy="385832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2" name="Title 1"/>
          <p:cNvSpPr>
            <a:spLocks noGrp="1"/>
          </p:cNvSpPr>
          <p:nvPr>
            <p:ph type="title"/>
          </p:nvPr>
        </p:nvSpPr>
        <p:spPr>
          <a:xfrm>
            <a:off x="5029200" y="1638796"/>
            <a:ext cx="3969657" cy="857250"/>
          </a:xfrm>
        </p:spPr>
        <p:txBody>
          <a:bodyPr/>
          <a:lstStyle/>
          <a:p>
            <a:pPr algn="r"/>
            <a:r>
              <a:rPr lang="en-US" sz="4050" dirty="0" smtClean="0">
                <a:latin typeface="Gotham Book" charset="0"/>
                <a:ea typeface="Gotham Book" charset="0"/>
                <a:cs typeface="Gotham Book" charset="0"/>
              </a:rPr>
              <a:t>Tool Overview</a:t>
            </a:r>
            <a:endParaRPr lang="en-US" dirty="0">
              <a:latin typeface="Gotham Book" charset="0"/>
              <a:ea typeface="Gotham Book" charset="0"/>
              <a:cs typeface="Gotham Book" charset="0"/>
            </a:endParaRPr>
          </a:p>
        </p:txBody>
      </p:sp>
      <p:sp>
        <p:nvSpPr>
          <p:cNvPr id="3" name="Subtitle 2"/>
          <p:cNvSpPr>
            <a:spLocks noGrp="1"/>
          </p:cNvSpPr>
          <p:nvPr>
            <p:ph idx="1"/>
          </p:nvPr>
        </p:nvSpPr>
        <p:spPr>
          <a:xfrm>
            <a:off x="4111083" y="2589014"/>
            <a:ext cx="5188857" cy="1790204"/>
          </a:xfrm>
        </p:spPr>
        <p:txBody>
          <a:bodyPr/>
          <a:lstStyle/>
          <a:p>
            <a:pPr marL="257175" indent="-257175">
              <a:buFont typeface="Arial" panose="020B0604020202020204" pitchFamily="34" charset="0"/>
              <a:buChar char="•"/>
            </a:pPr>
            <a:r>
              <a:rPr lang="en-US" dirty="0" smtClean="0">
                <a:latin typeface="Gotham Light" charset="0"/>
                <a:ea typeface="Gotham Light" charset="0"/>
                <a:cs typeface="Gotham Light" charset="0"/>
              </a:rPr>
              <a:t>What we'll be building</a:t>
            </a:r>
          </a:p>
          <a:p>
            <a:pPr marL="257175" indent="-257175">
              <a:buFont typeface="Arial" panose="020B0604020202020204" pitchFamily="34" charset="0"/>
              <a:buChar char="•"/>
            </a:pPr>
            <a:r>
              <a:rPr lang="en-US" dirty="0" smtClean="0">
                <a:latin typeface="Gotham Light" charset="0"/>
                <a:ea typeface="Gotham Light" charset="0"/>
                <a:cs typeface="Gotham Light" charset="0"/>
              </a:rPr>
              <a:t>How it looks</a:t>
            </a:r>
          </a:p>
          <a:p>
            <a:pPr marL="257175" indent="-257175">
              <a:buFont typeface="Arial" panose="020B0604020202020204" pitchFamily="34" charset="0"/>
              <a:buChar char="•"/>
            </a:pPr>
            <a:r>
              <a:rPr lang="en-US" dirty="0" smtClean="0">
                <a:latin typeface="Gotham Light" charset="0"/>
                <a:ea typeface="Gotham Light" charset="0"/>
                <a:cs typeface="Gotham Light" charset="0"/>
              </a:rPr>
              <a:t>What it can do</a:t>
            </a:r>
          </a:p>
          <a:p>
            <a:pPr marL="257175" indent="-257175">
              <a:buFont typeface="Arial" panose="020B0604020202020204" pitchFamily="34" charset="0"/>
              <a:buChar char="•"/>
            </a:pPr>
            <a:endParaRPr lang="en-US" dirty="0" smtClean="0">
              <a:latin typeface="Gotham Light" charset="0"/>
              <a:ea typeface="Gotham Light" charset="0"/>
              <a:cs typeface="Gotham Light" charset="0"/>
            </a:endParaRPr>
          </a:p>
          <a:p>
            <a:pPr marL="257175" indent="-257175">
              <a:buFont typeface="Arial" panose="020B0604020202020204" pitchFamily="34" charset="0"/>
              <a:buChar char="•"/>
            </a:pPr>
            <a:endParaRPr lang="en-US" dirty="0">
              <a:latin typeface="Gotham Light" charset="0"/>
              <a:ea typeface="Gotham Light" charset="0"/>
              <a:cs typeface="Gotham Light"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Gotham Book" charset="0"/>
                <a:ea typeface="Gotham Book" charset="0"/>
                <a:cs typeface="Gotham Book" charset="0"/>
              </a:rPr>
              <a:t>Prerequisites and Assumptions</a:t>
            </a:r>
            <a:endParaRPr lang="en-US" dirty="0">
              <a:latin typeface="Gotham Book" charset="0"/>
              <a:ea typeface="Gotham Book" charset="0"/>
              <a:cs typeface="Gotham Book"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dirty="0" smtClean="0">
                <a:solidFill>
                  <a:srgbClr val="F15B26"/>
                </a:solidFill>
                <a:latin typeface="Gotham Light" charset="0"/>
                <a:ea typeface="Gotham Light" charset="0"/>
                <a:cs typeface="Gotham Light" charset="0"/>
              </a:rPr>
              <a:t>Technical Prerequisites</a:t>
            </a:r>
            <a:endParaRPr lang="en-US" dirty="0">
              <a:solidFill>
                <a:srgbClr val="F15B26"/>
              </a:solidFill>
              <a:latin typeface="Gotham Light" charset="0"/>
              <a:ea typeface="Gotham Light" charset="0"/>
              <a:cs typeface="Gotham Light" charset="0"/>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v4</a:t>
            </a:r>
          </a:p>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Studio </a:t>
            </a:r>
            <a:r>
              <a:rPr lang="en-US" sz="1100" dirty="0">
                <a:solidFill>
                  <a:srgbClr val="F15B26"/>
                </a:solidFill>
                <a:latin typeface="Gotham Light" charset="0"/>
                <a:ea typeface="Gotham Light" charset="0"/>
                <a:cs typeface="Gotham Light" charset="0"/>
              </a:rPr>
              <a:t>(optional but recommended)</a:t>
            </a:r>
            <a:endParaRPr lang="en-US" sz="1400" dirty="0">
              <a:solidFill>
                <a:srgbClr val="F15B26"/>
              </a:solidFill>
              <a:latin typeface="Gotham Light" charset="0"/>
              <a:ea typeface="Gotham Light" charset="0"/>
              <a:cs typeface="Gotham Light" charset="0"/>
            </a:endParaRPr>
          </a:p>
          <a:p>
            <a:pPr marL="342900" indent="-342900">
              <a:buFont typeface="+mj-lt"/>
              <a:buAutoNum type="arabicPeriod"/>
            </a:pPr>
            <a:r>
              <a:rPr lang="en-US" sz="1400" dirty="0">
                <a:solidFill>
                  <a:srgbClr val="F15B26"/>
                </a:solidFill>
                <a:latin typeface="Gotham Light" charset="0"/>
                <a:ea typeface="Gotham Light" charset="0"/>
                <a:cs typeface="Gotham Light" charset="0"/>
              </a:rPr>
              <a:t>File share</a:t>
            </a:r>
          </a:p>
          <a:p>
            <a:pPr marL="342900" indent="-342900">
              <a:buFont typeface="+mj-lt"/>
              <a:buAutoNum type="arabicPeriod"/>
            </a:pPr>
            <a:r>
              <a:rPr lang="en-US" sz="1400" dirty="0">
                <a:solidFill>
                  <a:srgbClr val="F15B26"/>
                </a:solidFill>
                <a:latin typeface="Gotham Light" charset="0"/>
                <a:ea typeface="Gotham Light" charset="0"/>
                <a:cs typeface="Gotham Light" charset="0"/>
              </a:rPr>
              <a:t>PowerShell remoting enabled on </a:t>
            </a:r>
            <a:r>
              <a:rPr lang="en-US" sz="1400" dirty="0" smtClean="0">
                <a:solidFill>
                  <a:srgbClr val="F15B26"/>
                </a:solidFill>
                <a:latin typeface="Gotham Light" charset="0"/>
                <a:ea typeface="Gotham Light" charset="0"/>
                <a:cs typeface="Gotham Light" charset="0"/>
              </a:rPr>
              <a:t>clients</a:t>
            </a:r>
            <a:endParaRPr lang="en-US" sz="1400" dirty="0">
              <a:solidFill>
                <a:srgbClr val="F15B26"/>
              </a:solidFill>
              <a:latin typeface="Gotham Light" charset="0"/>
              <a:ea typeface="Gotham Light" charset="0"/>
              <a:cs typeface="Gotham Light" charset="0"/>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Gotham Light" charset="0"/>
                  <a:ea typeface="Gotham Light" charset="0"/>
                  <a:cs typeface="Gotham Light" charset="0"/>
                </a:rPr>
                <a:t>      You're </a:t>
              </a:r>
              <a:r>
                <a:rPr lang="en-US" sz="1600" dirty="0">
                  <a:solidFill>
                    <a:srgbClr val="FF0000"/>
                  </a:solidFill>
                  <a:latin typeface="Gotham Light" charset="0"/>
                  <a:ea typeface="Gotham Light" charset="0"/>
                  <a:cs typeface="Gotham Light"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dirty="0" smtClean="0">
                <a:solidFill>
                  <a:srgbClr val="007397"/>
                </a:solidFill>
                <a:latin typeface="Gotham Light" charset="0"/>
                <a:ea typeface="Gotham Light" charset="0"/>
                <a:cs typeface="Gotham Light" charset="0"/>
              </a:rPr>
              <a:t>Knowledge</a:t>
            </a:r>
            <a:br>
              <a:rPr lang="en-US" dirty="0" smtClean="0">
                <a:solidFill>
                  <a:srgbClr val="007397"/>
                </a:solidFill>
                <a:latin typeface="Gotham Light" charset="0"/>
                <a:ea typeface="Gotham Light" charset="0"/>
                <a:cs typeface="Gotham Light" charset="0"/>
              </a:rPr>
            </a:br>
            <a:r>
              <a:rPr lang="en-US" dirty="0" smtClean="0">
                <a:solidFill>
                  <a:srgbClr val="007397"/>
                </a:solidFill>
                <a:latin typeface="Gotham Light" charset="0"/>
                <a:ea typeface="Gotham Light" charset="0"/>
                <a:cs typeface="Gotham Light" charset="0"/>
              </a:rPr>
              <a:t>Prerequisites</a:t>
            </a:r>
            <a:endParaRPr lang="en-US" dirty="0">
              <a:solidFill>
                <a:srgbClr val="007397"/>
              </a:solidFill>
              <a:latin typeface="Gotham Light" charset="0"/>
              <a:ea typeface="Gotham Light" charset="0"/>
              <a:cs typeface="Gotham Light" charset="0"/>
            </a:endParaRPr>
          </a:p>
        </p:txBody>
      </p:sp>
      <p:sp>
        <p:nvSpPr>
          <p:cNvPr id="11" name="TextBox 10"/>
          <p:cNvSpPr txBox="1"/>
          <p:nvPr/>
        </p:nvSpPr>
        <p:spPr>
          <a:xfrm>
            <a:off x="35802" y="3019023"/>
            <a:ext cx="221047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latin typeface="Gotham Light" charset="0"/>
                <a:ea typeface="Gotham Light" charset="0"/>
                <a:cs typeface="Gotham Light" charset="0"/>
              </a:rPr>
              <a:t>Understand the concept of a "tool“</a:t>
            </a:r>
          </a:p>
          <a:p>
            <a:pPr marL="342900" indent="-342900">
              <a:buFont typeface="+mj-lt"/>
              <a:buAutoNum type="arabicPeriod"/>
            </a:pPr>
            <a:r>
              <a:rPr lang="en-US" sz="1400" dirty="0">
                <a:solidFill>
                  <a:srgbClr val="007397"/>
                </a:solidFill>
                <a:latin typeface="Gotham Light" charset="0"/>
                <a:ea typeface="Gotham Light" charset="0"/>
                <a:cs typeface="Gotham Light" charset="0"/>
              </a:rPr>
              <a:t>Comfortable with </a:t>
            </a:r>
            <a:r>
              <a:rPr lang="en-US" sz="1400" dirty="0" smtClean="0">
                <a:solidFill>
                  <a:srgbClr val="007397"/>
                </a:solidFill>
                <a:latin typeface="Gotham Light" charset="0"/>
                <a:ea typeface="Gotham Light" charset="0"/>
                <a:cs typeface="Gotham Light" charset="0"/>
              </a:rPr>
              <a:t>writing</a:t>
            </a:r>
            <a:br>
              <a:rPr lang="en-US" sz="1400" dirty="0" smtClean="0">
                <a:solidFill>
                  <a:srgbClr val="007397"/>
                </a:solidFill>
                <a:latin typeface="Gotham Light" charset="0"/>
                <a:ea typeface="Gotham Light" charset="0"/>
                <a:cs typeface="Gotham Light" charset="0"/>
              </a:rPr>
            </a:br>
            <a:r>
              <a:rPr lang="en-US" sz="1400" dirty="0" smtClean="0">
                <a:solidFill>
                  <a:srgbClr val="007397"/>
                </a:solidFill>
                <a:latin typeface="Gotham Light" charset="0"/>
                <a:ea typeface="Gotham Light" charset="0"/>
                <a:cs typeface="Gotham Light" charset="0"/>
              </a:rPr>
              <a:t>intermediate-level </a:t>
            </a:r>
            <a:r>
              <a:rPr lang="en-US" sz="1400" dirty="0">
                <a:solidFill>
                  <a:srgbClr val="007397"/>
                </a:solidFill>
                <a:latin typeface="Gotham Light" charset="0"/>
                <a:ea typeface="Gotham Light" charset="0"/>
                <a:cs typeface="Gotham Light" charset="0"/>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Build code with no intention of a GUI</a:t>
            </a:r>
          </a:p>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Console-only output is fine</a:t>
            </a:r>
          </a:p>
          <a:p>
            <a:pPr marL="457200" indent="-457200" algn="l">
              <a:buFont typeface="+mj-lt"/>
              <a:buAutoNum type="arabicPeriod"/>
            </a:pPr>
            <a:r>
              <a:rPr lang="en-US" sz="2400" b="1" dirty="0" smtClean="0">
                <a:solidFill>
                  <a:srgbClr val="007397"/>
                </a:solidFill>
                <a:latin typeface="Gotham Light" charset="0"/>
                <a:ea typeface="Gotham Light" charset="0"/>
                <a:cs typeface="Gotham Light" charset="0"/>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latin typeface="Gotham Light" charset="0"/>
              <a:ea typeface="Gotham Light" charset="0"/>
              <a:cs typeface="Gotham Light" charset="0"/>
            </a:endParaRPr>
          </a:p>
        </p:txBody>
      </p:sp>
      <p:sp>
        <p:nvSpPr>
          <p:cNvPr id="2" name="Title 1"/>
          <p:cNvSpPr>
            <a:spLocks noGrp="1"/>
          </p:cNvSpPr>
          <p:nvPr>
            <p:ph type="title"/>
          </p:nvPr>
        </p:nvSpPr>
        <p:spPr>
          <a:xfrm>
            <a:off x="3200400" y="205979"/>
            <a:ext cx="5486400" cy="857250"/>
          </a:xfrm>
        </p:spPr>
        <p:txBody>
          <a:bodyPr/>
          <a:lstStyle/>
          <a:p>
            <a:r>
              <a:rPr lang="en-US" dirty="0" smtClean="0">
                <a:latin typeface="Gotham Book" charset="0"/>
                <a:ea typeface="Gotham Book" charset="0"/>
                <a:cs typeface="Gotham Book" charset="0"/>
              </a:rPr>
              <a:t>Building CLI Tools</a:t>
            </a:r>
            <a:endParaRPr lang="en-US" dirty="0">
              <a:latin typeface="Gotham Book" charset="0"/>
              <a:ea typeface="Gotham Book" charset="0"/>
              <a:cs typeface="Gotham Book" charset="0"/>
            </a:endParaRPr>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7715250" cy="51435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6012229" y="0"/>
            <a:ext cx="3131771" cy="1545828"/>
          </a:xfrm>
          <a:prstGeom prst="rect">
            <a:avLst/>
          </a:prstGeom>
        </p:spPr>
      </p:pic>
      <p:sp>
        <p:nvSpPr>
          <p:cNvPr id="9" name="Title 1"/>
          <p:cNvSpPr>
            <a:spLocks noGrp="1"/>
          </p:cNvSpPr>
          <p:nvPr>
            <p:ph type="title"/>
          </p:nvPr>
        </p:nvSpPr>
        <p:spPr>
          <a:xfrm>
            <a:off x="5268685" y="1638796"/>
            <a:ext cx="3730172" cy="857250"/>
          </a:xfrm>
        </p:spPr>
        <p:txBody>
          <a:bodyPr/>
          <a:lstStyle/>
          <a:p>
            <a:pPr algn="r"/>
            <a:r>
              <a:rPr lang="en-US" sz="4050" dirty="0" smtClean="0">
                <a:latin typeface="Gotham Book" charset="0"/>
                <a:ea typeface="Gotham Book" charset="0"/>
                <a:cs typeface="Gotham Book" charset="0"/>
              </a:rPr>
              <a:t>PowerShell Studio</a:t>
            </a:r>
            <a:endParaRPr lang="en-US" dirty="0">
              <a:latin typeface="Gotham Book" charset="0"/>
              <a:ea typeface="Gotham Book" charset="0"/>
              <a:cs typeface="Gotham Book"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90725" t="92671"/>
          <a:stretch/>
        </p:blipFill>
        <p:spPr>
          <a:xfrm>
            <a:off x="33112" y="4763295"/>
            <a:ext cx="848176" cy="376968"/>
          </a:xfrm>
          <a:prstGeom prst="rect">
            <a:avLst/>
          </a:prstGeom>
        </p:spPr>
      </p:pic>
    </p:spTree>
    <p:extLst>
      <p:ext uri="{BB962C8B-B14F-4D97-AF65-F5344CB8AC3E}">
        <p14:creationId xmlns:p14="http://schemas.microsoft.com/office/powerpoint/2010/main" val="403423887"/>
      </p:ext>
    </p:extLst>
  </p:cSld>
  <p:clrMapOvr>
    <a:masterClrMapping/>
  </p:clrMapOvr>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6113</TotalTime>
  <Words>495</Words>
  <Application>Microsoft Macintosh PowerPoint</Application>
  <PresentationFormat>On-screen Show (16:9)</PresentationFormat>
  <Paragraphs>76</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Bold</vt:lpstr>
      <vt:lpstr>Calibri</vt:lpstr>
      <vt:lpstr>Gotham Book</vt:lpstr>
      <vt:lpstr>Gotham Light</vt:lpstr>
      <vt:lpstr>ＭＳ Ｐゴシック</vt:lpstr>
      <vt:lpstr>Arial</vt:lpstr>
      <vt:lpstr>Visual Studio Live! New York 2015</vt:lpstr>
      <vt:lpstr>PowerPoint Presentation</vt:lpstr>
      <vt:lpstr>Helpdesk Workflow. Ouch!</vt:lpstr>
      <vt:lpstr>Helping your Colleagues Out</vt:lpstr>
      <vt:lpstr>What We’ve Learned</vt:lpstr>
      <vt:lpstr>Building Tools for Others</vt:lpstr>
      <vt:lpstr>Tool Overview</vt:lpstr>
      <vt:lpstr>Prerequisites and Assumptions</vt:lpstr>
      <vt:lpstr>Building CLI Tools</vt:lpstr>
      <vt:lpstr>PowerShell Studio</vt:lpstr>
      <vt:lpstr>GUIs Serve Different Markets</vt:lpstr>
      <vt:lpstr>PowerPoint Presentation</vt:lpstr>
      <vt:lpstr>Your Takeaways</vt:lpstr>
      <vt:lpstr>Questions?</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Adam Bertram</cp:lastModifiedBy>
  <cp:revision>180</cp:revision>
  <dcterms:created xsi:type="dcterms:W3CDTF">2012-12-07T00:48:42Z</dcterms:created>
  <dcterms:modified xsi:type="dcterms:W3CDTF">2016-01-25T21:36:10Z</dcterms:modified>
</cp:coreProperties>
</file>